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8"/>
  </p:notesMasterIdLst>
  <p:sldIdLst>
    <p:sldId id="256" r:id="rId2"/>
    <p:sldId id="333" r:id="rId3"/>
    <p:sldId id="543" r:id="rId4"/>
    <p:sldId id="328" r:id="rId5"/>
    <p:sldId id="329" r:id="rId6"/>
    <p:sldId id="332" r:id="rId7"/>
    <p:sldId id="577" r:id="rId8"/>
    <p:sldId id="578" r:id="rId9"/>
    <p:sldId id="582" r:id="rId10"/>
    <p:sldId id="583" r:id="rId11"/>
    <p:sldId id="584" r:id="rId12"/>
    <p:sldId id="585" r:id="rId13"/>
    <p:sldId id="586" r:id="rId14"/>
    <p:sldId id="587" r:id="rId15"/>
    <p:sldId id="588" r:id="rId16"/>
    <p:sldId id="589" r:id="rId17"/>
    <p:sldId id="590" r:id="rId18"/>
    <p:sldId id="591" r:id="rId19"/>
    <p:sldId id="592" r:id="rId20"/>
    <p:sldId id="593" r:id="rId21"/>
    <p:sldId id="594" r:id="rId22"/>
    <p:sldId id="595" r:id="rId23"/>
    <p:sldId id="596" r:id="rId24"/>
    <p:sldId id="597" r:id="rId25"/>
    <p:sldId id="598" r:id="rId26"/>
    <p:sldId id="599" r:id="rId27"/>
    <p:sldId id="601" r:id="rId28"/>
    <p:sldId id="600" r:id="rId29"/>
    <p:sldId id="602" r:id="rId30"/>
    <p:sldId id="603" r:id="rId31"/>
    <p:sldId id="604" r:id="rId32"/>
    <p:sldId id="605" r:id="rId33"/>
    <p:sldId id="606" r:id="rId34"/>
    <p:sldId id="607" r:id="rId35"/>
    <p:sldId id="608" r:id="rId36"/>
    <p:sldId id="338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38FD"/>
    <a:srgbClr val="3333FD"/>
    <a:srgbClr val="0000CC"/>
    <a:srgbClr val="CC1704"/>
    <a:srgbClr val="000099"/>
    <a:srgbClr val="003399"/>
    <a:srgbClr val="6732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5619" autoAdjust="0"/>
  </p:normalViewPr>
  <p:slideViewPr>
    <p:cSldViewPr snapToGrid="0">
      <p:cViewPr varScale="1">
        <p:scale>
          <a:sx n="97" d="100"/>
          <a:sy n="97" d="100"/>
        </p:scale>
        <p:origin x="20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4CD06-CDB8-463C-82C0-327730F8ACA7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96392-4F4E-4DC5-B4DA-6DF644E23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9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35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82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607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2994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67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797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30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4473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6365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4129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154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82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3888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584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2655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3251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0214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915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1331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6229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583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79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7622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1356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2819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7531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37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41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93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785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504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261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796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69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76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76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76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5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99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21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20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14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64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8D91E-FFF0-45B5-AFE0-22E101FDFDB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574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452A146-20B8-4FD8-A214-319B3897D56E}"/>
              </a:ext>
            </a:extLst>
          </p:cNvPr>
          <p:cNvSpPr txBox="1"/>
          <p:nvPr/>
        </p:nvSpPr>
        <p:spPr>
          <a:xfrm>
            <a:off x="375658" y="246221"/>
            <a:ext cx="83926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Scientific Machine Learning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82D0D78-D0B9-403E-B5AC-66E83F5AC8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207" y="155558"/>
            <a:ext cx="973866" cy="7045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72604B1-DFD6-4A0E-BA4B-23A06DBE53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5" r="82409"/>
          <a:stretch/>
        </p:blipFill>
        <p:spPr>
          <a:xfrm>
            <a:off x="992586" y="37675"/>
            <a:ext cx="893400" cy="94031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B7CEB32-1021-4218-A4D5-F1083BF5322E}"/>
              </a:ext>
            </a:extLst>
          </p:cNvPr>
          <p:cNvSpPr txBox="1"/>
          <p:nvPr/>
        </p:nvSpPr>
        <p:spPr>
          <a:xfrm>
            <a:off x="629265" y="1784198"/>
            <a:ext cx="8239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17: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56BF80A-5EF6-4539-ACB8-DA297CF81EAA}"/>
              </a:ext>
            </a:extLst>
          </p:cNvPr>
          <p:cNvSpPr txBox="1"/>
          <p:nvPr/>
        </p:nvSpPr>
        <p:spPr>
          <a:xfrm>
            <a:off x="629265" y="3137509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孟旭辉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6126DFE-D15F-47B5-9240-27C4587C9024}"/>
              </a:ext>
            </a:extLst>
          </p:cNvPr>
          <p:cNvSpPr txBox="1"/>
          <p:nvPr/>
        </p:nvSpPr>
        <p:spPr>
          <a:xfrm>
            <a:off x="629265" y="3648390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数学与统计学院数学与应用学科交叉创新研究院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9D2569-83C5-47AE-B0C1-B755D485CBD5}"/>
              </a:ext>
            </a:extLst>
          </p:cNvPr>
          <p:cNvSpPr txBox="1"/>
          <p:nvPr/>
        </p:nvSpPr>
        <p:spPr>
          <a:xfrm>
            <a:off x="629265" y="4213821"/>
            <a:ext cx="7885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办公室：欣苑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栋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111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室</a:t>
            </a:r>
            <a:endParaRPr lang="en-US" altLang="zh-CN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endParaRPr lang="en-US" altLang="zh-CN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Email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xuhui_meng@hust.edu.cn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1361427-37D8-46C8-9C84-F47E163DF02A}"/>
              </a:ext>
            </a:extLst>
          </p:cNvPr>
          <p:cNvSpPr/>
          <p:nvPr/>
        </p:nvSpPr>
        <p:spPr>
          <a:xfrm>
            <a:off x="2497488" y="5505133"/>
            <a:ext cx="4149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https://github.com/XuhuiM/SciML-Course</a:t>
            </a:r>
          </a:p>
        </p:txBody>
      </p:sp>
    </p:spTree>
    <p:extLst>
      <p:ext uri="{BB962C8B-B14F-4D97-AF65-F5344CB8AC3E}">
        <p14:creationId xmlns:p14="http://schemas.microsoft.com/office/powerpoint/2010/main" val="60508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59"/>
    </mc:Choice>
    <mc:Fallback xmlns="">
      <p:transition spd="slow" advTm="1265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340249B-AFC7-4D7B-A301-66569B013E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646" y="4145241"/>
            <a:ext cx="5786707" cy="2712759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Transformer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8C6341-5AD9-4C0D-832A-609B47B24ACE}"/>
              </a:ext>
            </a:extLst>
          </p:cNvPr>
          <p:cNvSpPr txBox="1"/>
          <p:nvPr/>
        </p:nvSpPr>
        <p:spPr>
          <a:xfrm>
            <a:off x="7875638" y="6581001"/>
            <a:ext cx="126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 of 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Alammar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9D5BF10-7AD6-4C7A-BEF0-28D849F9C6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9" b="1"/>
          <a:stretch/>
        </p:blipFill>
        <p:spPr>
          <a:xfrm>
            <a:off x="2138901" y="817256"/>
            <a:ext cx="4687202" cy="326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49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340249B-AFC7-4D7B-A301-66569B013E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08" y="1510196"/>
            <a:ext cx="7076583" cy="3317442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Transformer: Encoder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8C6341-5AD9-4C0D-832A-609B47B24ACE}"/>
              </a:ext>
            </a:extLst>
          </p:cNvPr>
          <p:cNvSpPr txBox="1"/>
          <p:nvPr/>
        </p:nvSpPr>
        <p:spPr>
          <a:xfrm>
            <a:off x="7875638" y="6581001"/>
            <a:ext cx="126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 of 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Alammar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19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Transformer: Decoder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8C6341-5AD9-4C0D-832A-609B47B24ACE}"/>
              </a:ext>
            </a:extLst>
          </p:cNvPr>
          <p:cNvSpPr txBox="1"/>
          <p:nvPr/>
        </p:nvSpPr>
        <p:spPr>
          <a:xfrm>
            <a:off x="7875638" y="6581001"/>
            <a:ext cx="126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 of 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Alammar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635EED-59DA-41B5-A7A7-57FC6997A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31" y="2066735"/>
            <a:ext cx="8335538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Transformer: Embedding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8C6341-5AD9-4C0D-832A-609B47B24ACE}"/>
              </a:ext>
            </a:extLst>
          </p:cNvPr>
          <p:cNvSpPr txBox="1"/>
          <p:nvPr/>
        </p:nvSpPr>
        <p:spPr>
          <a:xfrm>
            <a:off x="7875638" y="6581001"/>
            <a:ext cx="126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 of 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Alammar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254C19-DEC3-43D0-872E-0FACC173A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65" y="808161"/>
            <a:ext cx="8090577" cy="20806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DE5618A-251E-44D3-A595-DDBC02F8D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417" y="3032437"/>
            <a:ext cx="4740938" cy="354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1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Transformer: Encoder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8C6341-5AD9-4C0D-832A-609B47B24ACE}"/>
              </a:ext>
            </a:extLst>
          </p:cNvPr>
          <p:cNvSpPr txBox="1"/>
          <p:nvPr/>
        </p:nvSpPr>
        <p:spPr>
          <a:xfrm>
            <a:off x="7875638" y="6581001"/>
            <a:ext cx="126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 of 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Alammar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1AB13B-CDCE-48D3-B4B9-49714D9F1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72" y="834486"/>
            <a:ext cx="8811855" cy="566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2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Transformer: Encoder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8C6341-5AD9-4C0D-832A-609B47B24ACE}"/>
              </a:ext>
            </a:extLst>
          </p:cNvPr>
          <p:cNvSpPr txBox="1"/>
          <p:nvPr/>
        </p:nvSpPr>
        <p:spPr>
          <a:xfrm>
            <a:off x="7875638" y="6581001"/>
            <a:ext cx="126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 of 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Alammar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88D988-2DFE-4025-BD7E-8D541BDE6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83" y="929750"/>
            <a:ext cx="8659433" cy="547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Transformer: Self-attention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8C6341-5AD9-4C0D-832A-609B47B24ACE}"/>
              </a:ext>
            </a:extLst>
          </p:cNvPr>
          <p:cNvSpPr txBox="1"/>
          <p:nvPr/>
        </p:nvSpPr>
        <p:spPr>
          <a:xfrm>
            <a:off x="7875638" y="6581001"/>
            <a:ext cx="126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 of 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Alammar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C3FD4D-F179-4B8F-9625-E36A3FF06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6010"/>
            <a:ext cx="9078592" cy="23339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974FF9D-CFAC-4D28-B5AC-69DDE405F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784" y="3289833"/>
            <a:ext cx="3490882" cy="335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0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Transformer: Self-attention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8C6341-5AD9-4C0D-832A-609B47B24ACE}"/>
              </a:ext>
            </a:extLst>
          </p:cNvPr>
          <p:cNvSpPr txBox="1"/>
          <p:nvPr/>
        </p:nvSpPr>
        <p:spPr>
          <a:xfrm>
            <a:off x="7875638" y="6581001"/>
            <a:ext cx="126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 of 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Alammar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84B539-7CA0-4C48-9ABE-93615F498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45" y="871151"/>
            <a:ext cx="8233909" cy="559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7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Transformer: Self-attention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8C6341-5AD9-4C0D-832A-609B47B24ACE}"/>
              </a:ext>
            </a:extLst>
          </p:cNvPr>
          <p:cNvSpPr txBox="1"/>
          <p:nvPr/>
        </p:nvSpPr>
        <p:spPr>
          <a:xfrm>
            <a:off x="7875638" y="6581001"/>
            <a:ext cx="126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 of 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Alammar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5143CD-66EF-400E-A02E-8F32AF444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94" y="911591"/>
            <a:ext cx="8584812" cy="536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9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Transformer: Self-attention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8C6341-5AD9-4C0D-832A-609B47B24ACE}"/>
              </a:ext>
            </a:extLst>
          </p:cNvPr>
          <p:cNvSpPr txBox="1"/>
          <p:nvPr/>
        </p:nvSpPr>
        <p:spPr>
          <a:xfrm>
            <a:off x="7875638" y="6581001"/>
            <a:ext cx="126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 of 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Alammar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67A6D3-39A0-4CE6-85D7-FDAB4E52F0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65"/>
          <a:stretch/>
        </p:blipFill>
        <p:spPr>
          <a:xfrm>
            <a:off x="770044" y="766068"/>
            <a:ext cx="7603912" cy="45179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D4D566F-87E3-4CF9-8B7A-530BF860A1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659"/>
          <a:stretch/>
        </p:blipFill>
        <p:spPr>
          <a:xfrm>
            <a:off x="91566" y="5406470"/>
            <a:ext cx="8960867" cy="105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1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Transformer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6E3694-027C-4A26-AD6C-6620A0616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232" y="898427"/>
            <a:ext cx="5263536" cy="296073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69489B1-051C-49C4-A002-5FA62F1FF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232" y="3952294"/>
            <a:ext cx="5263535" cy="273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8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Transformer: Self-attention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8C6341-5AD9-4C0D-832A-609B47B24ACE}"/>
              </a:ext>
            </a:extLst>
          </p:cNvPr>
          <p:cNvSpPr txBox="1"/>
          <p:nvPr/>
        </p:nvSpPr>
        <p:spPr>
          <a:xfrm>
            <a:off x="7875638" y="6581001"/>
            <a:ext cx="126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 of 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Alammar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74CD8D-A5F5-4F92-939E-E54A40F21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291" y="873730"/>
            <a:ext cx="5805876" cy="598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Transformer: Details for self-attention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8C6341-5AD9-4C0D-832A-609B47B24ACE}"/>
              </a:ext>
            </a:extLst>
          </p:cNvPr>
          <p:cNvSpPr txBox="1"/>
          <p:nvPr/>
        </p:nvSpPr>
        <p:spPr>
          <a:xfrm>
            <a:off x="7875638" y="6581001"/>
            <a:ext cx="126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 of 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Alammar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1F6537-C8CB-411E-BE17-7B8682643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4" y="953425"/>
            <a:ext cx="4378170" cy="53270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BF3D90F-DFD2-449B-A6E1-1D42F7C1C8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749" y="2734020"/>
            <a:ext cx="4596251" cy="238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7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Transformer: Multi-headed attention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8C6341-5AD9-4C0D-832A-609B47B24ACE}"/>
              </a:ext>
            </a:extLst>
          </p:cNvPr>
          <p:cNvSpPr txBox="1"/>
          <p:nvPr/>
        </p:nvSpPr>
        <p:spPr>
          <a:xfrm>
            <a:off x="7875638" y="6581001"/>
            <a:ext cx="126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 of 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Alammar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74AA27-EFB3-442B-A2EF-A5FC7867D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8395"/>
            <a:ext cx="9107171" cy="28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5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Transformer: Multi-headed attention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8C6341-5AD9-4C0D-832A-609B47B24ACE}"/>
              </a:ext>
            </a:extLst>
          </p:cNvPr>
          <p:cNvSpPr txBox="1"/>
          <p:nvPr/>
        </p:nvSpPr>
        <p:spPr>
          <a:xfrm>
            <a:off x="7875638" y="6581001"/>
            <a:ext cx="126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 of 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Alammar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30A0E3-5A88-460A-9B83-22A943EA6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31" y="1014864"/>
            <a:ext cx="8154538" cy="542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2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Transformer: Multi-headed attention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8C6341-5AD9-4C0D-832A-609B47B24ACE}"/>
              </a:ext>
            </a:extLst>
          </p:cNvPr>
          <p:cNvSpPr txBox="1"/>
          <p:nvPr/>
        </p:nvSpPr>
        <p:spPr>
          <a:xfrm>
            <a:off x="7875638" y="6581001"/>
            <a:ext cx="126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 of 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Alammar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03FD73-6C3D-41F4-A0B7-8B96E6BCD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6" y="1070448"/>
            <a:ext cx="9126224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7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Transformer: Multi-headed attention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8C6341-5AD9-4C0D-832A-609B47B24ACE}"/>
              </a:ext>
            </a:extLst>
          </p:cNvPr>
          <p:cNvSpPr txBox="1"/>
          <p:nvPr/>
        </p:nvSpPr>
        <p:spPr>
          <a:xfrm>
            <a:off x="7875638" y="6581001"/>
            <a:ext cx="126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 of 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Alammar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475F9A-AF9C-42E3-A042-09036389E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54" y="868128"/>
            <a:ext cx="7944465" cy="571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82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Transformer: Multi-headed attention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8C6341-5AD9-4C0D-832A-609B47B24ACE}"/>
              </a:ext>
            </a:extLst>
          </p:cNvPr>
          <p:cNvSpPr txBox="1"/>
          <p:nvPr/>
        </p:nvSpPr>
        <p:spPr>
          <a:xfrm>
            <a:off x="7875638" y="6581001"/>
            <a:ext cx="126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 of 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Alammar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EF3C0D-7850-4027-BFBB-0960A8328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7757"/>
            <a:ext cx="914400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6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Transformer: Positional Encoding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8C6341-5AD9-4C0D-832A-609B47B24ACE}"/>
              </a:ext>
            </a:extLst>
          </p:cNvPr>
          <p:cNvSpPr txBox="1"/>
          <p:nvPr/>
        </p:nvSpPr>
        <p:spPr>
          <a:xfrm>
            <a:off x="7875638" y="6581001"/>
            <a:ext cx="126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 of 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Alammar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69D095-F3C1-4B32-A252-3F609347F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32" y="756138"/>
            <a:ext cx="7600335" cy="41449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60803BA-4D35-4166-B46F-E88961E3D3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9" y="4901063"/>
            <a:ext cx="6390969" cy="177878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AB67E86-048F-4146-81DA-44D384EEEA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948" y="5411190"/>
            <a:ext cx="2439359" cy="75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77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Transformer: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ResNets</a:t>
            </a:r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8C6341-5AD9-4C0D-832A-609B47B24ACE}"/>
              </a:ext>
            </a:extLst>
          </p:cNvPr>
          <p:cNvSpPr txBox="1"/>
          <p:nvPr/>
        </p:nvSpPr>
        <p:spPr>
          <a:xfrm>
            <a:off x="7875638" y="6581001"/>
            <a:ext cx="126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 of 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Alammar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F81C47-E51A-4F6D-9CCE-32011D0D5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653" y="1161733"/>
            <a:ext cx="6582694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Transformer: Layer-Norm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8C6341-5AD9-4C0D-832A-609B47B24ACE}"/>
              </a:ext>
            </a:extLst>
          </p:cNvPr>
          <p:cNvSpPr txBox="1"/>
          <p:nvPr/>
        </p:nvSpPr>
        <p:spPr>
          <a:xfrm>
            <a:off x="7875638" y="6581001"/>
            <a:ext cx="126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 of 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Alammar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C4D2DC-7551-4498-B6F9-FC3468041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87" y="807433"/>
            <a:ext cx="5512826" cy="524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2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Transformer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9ED1566-7FAE-4C14-81E9-7C69EF4A1E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53" y="2182761"/>
            <a:ext cx="4481466" cy="343637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F0AACB2-E11D-421F-B3BD-D3CB21D920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626" y="910766"/>
            <a:ext cx="3991895" cy="578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1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Transformer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8C6341-5AD9-4C0D-832A-609B47B24ACE}"/>
              </a:ext>
            </a:extLst>
          </p:cNvPr>
          <p:cNvSpPr txBox="1"/>
          <p:nvPr/>
        </p:nvSpPr>
        <p:spPr>
          <a:xfrm>
            <a:off x="7875638" y="6581001"/>
            <a:ext cx="126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 of 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Alammar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1700EC-630A-4F13-BF7D-C002A285D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5" y="976102"/>
            <a:ext cx="9040487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8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Transformer: Decoder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8C6341-5AD9-4C0D-832A-609B47B24ACE}"/>
              </a:ext>
            </a:extLst>
          </p:cNvPr>
          <p:cNvSpPr txBox="1"/>
          <p:nvPr/>
        </p:nvSpPr>
        <p:spPr>
          <a:xfrm>
            <a:off x="7875638" y="6581001"/>
            <a:ext cx="126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 of 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Alammar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88057C-39EE-47FE-A0FE-CBD0CC530E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5248"/>
            <a:ext cx="9144000" cy="502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6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Transformer: Decoder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8C6341-5AD9-4C0D-832A-609B47B24ACE}"/>
              </a:ext>
            </a:extLst>
          </p:cNvPr>
          <p:cNvSpPr txBox="1"/>
          <p:nvPr/>
        </p:nvSpPr>
        <p:spPr>
          <a:xfrm>
            <a:off x="7875638" y="6581001"/>
            <a:ext cx="126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 of 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Alammar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90D835-9777-42B1-9A38-7652DE86D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261"/>
            <a:ext cx="9144000" cy="502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10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Transformer: Decoder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8C6341-5AD9-4C0D-832A-609B47B24ACE}"/>
              </a:ext>
            </a:extLst>
          </p:cNvPr>
          <p:cNvSpPr txBox="1"/>
          <p:nvPr/>
        </p:nvSpPr>
        <p:spPr>
          <a:xfrm>
            <a:off x="7875638" y="6581001"/>
            <a:ext cx="126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 of 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Alammar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90D835-9777-42B1-9A38-7652DE86D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261"/>
            <a:ext cx="9144000" cy="502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86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Transformer: Linear &amp;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Softmax</a:t>
            </a:r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8C6341-5AD9-4C0D-832A-609B47B24ACE}"/>
              </a:ext>
            </a:extLst>
          </p:cNvPr>
          <p:cNvSpPr txBox="1"/>
          <p:nvPr/>
        </p:nvSpPr>
        <p:spPr>
          <a:xfrm>
            <a:off x="7875638" y="6581001"/>
            <a:ext cx="126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 of 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Alammar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62D697-6885-4C37-8939-887828A7A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" y="5311203"/>
            <a:ext cx="9107171" cy="8764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CB00037-A11F-4439-AE2C-091AD09ABC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519" y="913591"/>
            <a:ext cx="6282810" cy="424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47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Transformer: Linear &amp;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Softmax</a:t>
            </a:r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8C6341-5AD9-4C0D-832A-609B47B24ACE}"/>
              </a:ext>
            </a:extLst>
          </p:cNvPr>
          <p:cNvSpPr txBox="1"/>
          <p:nvPr/>
        </p:nvSpPr>
        <p:spPr>
          <a:xfrm>
            <a:off x="7875638" y="6581001"/>
            <a:ext cx="126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 of 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Alammar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7E7FE5-9E5A-4E0B-81ED-807D5944F1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211" y="1707997"/>
            <a:ext cx="4883789" cy="37627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CE2BE4E-FD3D-4731-8CF4-F6CB6CFD9D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24"/>
          <a:stretch/>
        </p:blipFill>
        <p:spPr>
          <a:xfrm>
            <a:off x="98322" y="1707999"/>
            <a:ext cx="3952568" cy="378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55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84233" y="3075057"/>
            <a:ext cx="7175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your attention!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ADC31F1-D89B-4C21-B37C-7E760FAC0C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759" y="6263149"/>
            <a:ext cx="822241" cy="59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0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6"/>
    </mc:Choice>
    <mc:Fallback xmlns="">
      <p:transition spd="slow" advTm="192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Emergent ability in LLMs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CEE6682-89E9-4F2D-A984-162FF3791141}"/>
              </a:ext>
            </a:extLst>
          </p:cNvPr>
          <p:cNvSpPr/>
          <p:nvPr/>
        </p:nvSpPr>
        <p:spPr>
          <a:xfrm>
            <a:off x="263011" y="1306532"/>
            <a:ext cx="8617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latin typeface="LMRoman10-Italic"/>
              </a:rPr>
              <a:t>An ability is emergent if it is not present in smaller models but is present in larger models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61A2421-A974-4531-B56F-6C86384E7605}"/>
              </a:ext>
            </a:extLst>
          </p:cNvPr>
          <p:cNvSpPr txBox="1"/>
          <p:nvPr/>
        </p:nvSpPr>
        <p:spPr>
          <a:xfrm>
            <a:off x="5653548" y="6497878"/>
            <a:ext cx="349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Wei, et al., Machine Learning Research, 2022</a:t>
            </a:r>
            <a:endParaRPr lang="zh-CN" alt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ACA39BD-8513-467D-989F-DB55039FD9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98"/>
          <a:stretch/>
        </p:blipFill>
        <p:spPr>
          <a:xfrm>
            <a:off x="63907" y="2226258"/>
            <a:ext cx="9016182" cy="330672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45510E2-0381-47DD-8B6B-ABB9E482B0B7}"/>
              </a:ext>
            </a:extLst>
          </p:cNvPr>
          <p:cNvSpPr txBox="1"/>
          <p:nvPr/>
        </p:nvSpPr>
        <p:spPr>
          <a:xfrm>
            <a:off x="3274140" y="5532982"/>
            <a:ext cx="259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scale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45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In-context learning in LLMs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61A2421-A974-4531-B56F-6C86384E7605}"/>
              </a:ext>
            </a:extLst>
          </p:cNvPr>
          <p:cNvSpPr txBox="1"/>
          <p:nvPr/>
        </p:nvSpPr>
        <p:spPr>
          <a:xfrm>
            <a:off x="7305367" y="6550223"/>
            <a:ext cx="1838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Min, et al., </a:t>
            </a:r>
            <a:r>
              <a:rPr lang="en-US" altLang="zh-CN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2022</a:t>
            </a:r>
            <a:endParaRPr lang="zh-CN" alt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683B5DF-B31C-484F-85A4-4D361077834B}"/>
              </a:ext>
            </a:extLst>
          </p:cNvPr>
          <p:cNvSpPr/>
          <p:nvPr/>
        </p:nvSpPr>
        <p:spPr>
          <a:xfrm>
            <a:off x="263012" y="1129552"/>
            <a:ext cx="8617975" cy="88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i="1" dirty="0">
                <a:latin typeface="LMRoman10-Italic"/>
              </a:rPr>
              <a:t>LLMs are able to in-context learn—perform a new task via inference alone by conditioning on a few input label pairs (demonstrations) and making predictions for new inputs.</a:t>
            </a:r>
            <a:endParaRPr lang="zh-CN" altLang="en-US" i="1" dirty="0">
              <a:latin typeface="LMRoman10-Italic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45643C6-6A95-442F-9182-FE722D3EF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498" y="2383335"/>
            <a:ext cx="7065001" cy="32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8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In-context learning in LLMs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683B5DF-B31C-484F-85A4-4D361077834B}"/>
              </a:ext>
            </a:extLst>
          </p:cNvPr>
          <p:cNvSpPr/>
          <p:nvPr/>
        </p:nvSpPr>
        <p:spPr>
          <a:xfrm>
            <a:off x="263010" y="1035471"/>
            <a:ext cx="8617975" cy="88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i="1" dirty="0">
                <a:latin typeface="LMRoman10-Italic"/>
              </a:rPr>
              <a:t>LLMs are able to in-context learn—perform a new task via inference alone by conditioning on a few input label pairs (demonstrations) and making predictions for new inputs.</a:t>
            </a:r>
            <a:endParaRPr lang="zh-CN" altLang="en-US" i="1" dirty="0">
              <a:latin typeface="LMRoman10-Italic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82C278-2421-4A90-9253-C12B59391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10" y="2188288"/>
            <a:ext cx="4866991" cy="19828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211994B-28E8-40AE-BA99-4439102F7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04" y="4578556"/>
            <a:ext cx="5130001" cy="19716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8E1C9DE-2C06-408F-BF42-802AEC1E32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246"/>
          <a:stretch/>
        </p:blipFill>
        <p:spPr>
          <a:xfrm>
            <a:off x="5473307" y="4396092"/>
            <a:ext cx="2636239" cy="240306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4E2FD15-EC08-4A68-82F1-5A8E64C976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247"/>
          <a:stretch/>
        </p:blipFill>
        <p:spPr>
          <a:xfrm>
            <a:off x="5369038" y="1981640"/>
            <a:ext cx="2740509" cy="249811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61A2421-A974-4531-B56F-6C86384E7605}"/>
              </a:ext>
            </a:extLst>
          </p:cNvPr>
          <p:cNvSpPr txBox="1"/>
          <p:nvPr/>
        </p:nvSpPr>
        <p:spPr>
          <a:xfrm>
            <a:off x="7305367" y="6550223"/>
            <a:ext cx="1838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Min, et al., </a:t>
            </a:r>
            <a:r>
              <a:rPr lang="en-US" altLang="zh-CN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2022</a:t>
            </a:r>
            <a:endParaRPr lang="zh-CN" alt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27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Transformer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3E41DF-C5CC-4F50-A73C-0CF085B2DE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75" y="852099"/>
            <a:ext cx="4163962" cy="586740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08BD686-81FB-4B86-A97C-EFB5A76AC413}"/>
              </a:ext>
            </a:extLst>
          </p:cNvPr>
          <p:cNvSpPr txBox="1"/>
          <p:nvPr/>
        </p:nvSpPr>
        <p:spPr>
          <a:xfrm>
            <a:off x="7177548" y="6581001"/>
            <a:ext cx="2546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Vaswani et al. 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Neurips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2017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0462CF-443B-47B9-A169-A86DF33F2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45488" y="2512521"/>
            <a:ext cx="5834424" cy="254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7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Transformer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8C6341-5AD9-4C0D-832A-609B47B24ACE}"/>
              </a:ext>
            </a:extLst>
          </p:cNvPr>
          <p:cNvSpPr txBox="1"/>
          <p:nvPr/>
        </p:nvSpPr>
        <p:spPr>
          <a:xfrm>
            <a:off x="7875638" y="6581001"/>
            <a:ext cx="126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 of 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Alammar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B808D6-5BC3-449C-8CEC-BB0A1CCD5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5" y="756138"/>
            <a:ext cx="8954750" cy="20100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9D5BF10-7AD6-4C7A-BEF0-28D849F9C6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412" y="2832987"/>
            <a:ext cx="5249620" cy="374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3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340249B-AFC7-4D7B-A301-66569B013E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646" y="4145241"/>
            <a:ext cx="5786707" cy="2712759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Transformer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8C6341-5AD9-4C0D-832A-609B47B24ACE}"/>
              </a:ext>
            </a:extLst>
          </p:cNvPr>
          <p:cNvSpPr txBox="1"/>
          <p:nvPr/>
        </p:nvSpPr>
        <p:spPr>
          <a:xfrm>
            <a:off x="7875638" y="6581001"/>
            <a:ext cx="126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 of 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Alammar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9D5BF10-7AD6-4C7A-BEF0-28D849F9C6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9" b="1"/>
          <a:stretch/>
        </p:blipFill>
        <p:spPr>
          <a:xfrm>
            <a:off x="2138901" y="817256"/>
            <a:ext cx="4687202" cy="326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20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14927</TotalTime>
  <Words>395</Words>
  <Application>Microsoft Office PowerPoint</Application>
  <PresentationFormat>全屏显示(4:3)</PresentationFormat>
  <Paragraphs>112</Paragraphs>
  <Slides>36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6" baseType="lpstr">
      <vt:lpstr>LMRoman10-Italic</vt:lpstr>
      <vt:lpstr>Microsoft YaHei UI</vt:lpstr>
      <vt:lpstr>等线</vt:lpstr>
      <vt:lpstr>等线 Light</vt:lpstr>
      <vt:lpstr>华文楷体</vt:lpstr>
      <vt:lpstr>Arial</vt:lpstr>
      <vt:lpstr>Calibri</vt:lpstr>
      <vt:lpstr>Calibri Light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xhmeng</dc:creator>
  <cp:lastModifiedBy>Xuhui Meng</cp:lastModifiedBy>
  <cp:revision>1471</cp:revision>
  <dcterms:created xsi:type="dcterms:W3CDTF">2017-09-04T15:34:47Z</dcterms:created>
  <dcterms:modified xsi:type="dcterms:W3CDTF">2025-05-27T02:01:00Z</dcterms:modified>
</cp:coreProperties>
</file>